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  <p:sldMasterId id="2147483717" r:id="rId2"/>
  </p:sldMasterIdLst>
  <p:notesMasterIdLst>
    <p:notesMasterId r:id="rId12"/>
  </p:notesMasterIdLst>
  <p:sldIdLst>
    <p:sldId id="397" r:id="rId3"/>
    <p:sldId id="417" r:id="rId4"/>
    <p:sldId id="420" r:id="rId5"/>
    <p:sldId id="418" r:id="rId6"/>
    <p:sldId id="421" r:id="rId7"/>
    <p:sldId id="422" r:id="rId8"/>
    <p:sldId id="424" r:id="rId9"/>
    <p:sldId id="423" r:id="rId10"/>
    <p:sldId id="425" r:id="rId11"/>
  </p:sldIdLst>
  <p:sldSz cx="9906000" cy="6858000" type="A4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60352F3-1642-4EEA-AC65-4931E3F508C8}">
          <p14:sldIdLst>
            <p14:sldId id="397"/>
            <p14:sldId id="417"/>
            <p14:sldId id="420"/>
            <p14:sldId id="418"/>
            <p14:sldId id="421"/>
            <p14:sldId id="422"/>
            <p14:sldId id="424"/>
            <p14:sldId id="423"/>
            <p14:sldId id="4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_nagano" initials="s" lastIdx="1" clrIdx="0"/>
  <p:cmAuthor id="2" name="耀月 富本" initials="耀月" lastIdx="1" clrIdx="1">
    <p:extLst>
      <p:ext uri="{19B8F6BF-5375-455C-9EA6-DF929625EA0E}">
        <p15:presenceInfo xmlns:p15="http://schemas.microsoft.com/office/powerpoint/2012/main" userId="665faf15c469600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99BC"/>
    <a:srgbClr val="24B1B4"/>
    <a:srgbClr val="5674AF"/>
    <a:srgbClr val="339FB9"/>
    <a:srgbClr val="FFFFFF"/>
    <a:srgbClr val="438DBC"/>
    <a:srgbClr val="000000"/>
    <a:srgbClr val="4C81B6"/>
    <a:srgbClr val="9F9F9F"/>
    <a:srgbClr val="409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85" autoAdjust="0"/>
    <p:restoredTop sz="86401" autoAdjust="0"/>
  </p:normalViewPr>
  <p:slideViewPr>
    <p:cSldViewPr snapToObjects="1" showGuides="1">
      <p:cViewPr varScale="1">
        <p:scale>
          <a:sx n="102" d="100"/>
          <a:sy n="102" d="100"/>
        </p:scale>
        <p:origin x="912" y="66"/>
      </p:cViewPr>
      <p:guideLst>
        <p:guide orient="horz" pos="2160"/>
        <p:guide pos="3120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4" d="100"/>
          <a:sy n="74" d="100"/>
        </p:scale>
        <p:origin x="4112" y="6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371" tIns="45686" rIns="91371" bIns="4568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371" tIns="45686" rIns="91371" bIns="45686" rtlCol="0"/>
          <a:lstStyle>
            <a:lvl1pPr algn="r">
              <a:defRPr sz="1200"/>
            </a:lvl1pPr>
          </a:lstStyle>
          <a:p>
            <a:fld id="{85EE4D0D-B245-8540-9D22-142418486842}" type="datetimeFigureOut">
              <a:rPr kumimoji="1" lang="ja-JP" altLang="en-US" smtClean="0"/>
              <a:t>2019/6/18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1" tIns="45686" rIns="91371" bIns="4568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2"/>
            <a:ext cx="5388610" cy="3884861"/>
          </a:xfrm>
          <a:prstGeom prst="rect">
            <a:avLst/>
          </a:prstGeom>
        </p:spPr>
        <p:txBody>
          <a:bodyPr vert="horz" lIns="91371" tIns="45686" rIns="91371" bIns="4568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371" tIns="45686" rIns="91371" bIns="4568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371" tIns="45686" rIns="91371" bIns="45686" rtlCol="0" anchor="b"/>
          <a:lstStyle>
            <a:lvl1pPr algn="r">
              <a:defRPr sz="1200"/>
            </a:lvl1pPr>
          </a:lstStyle>
          <a:p>
            <a:fld id="{07589378-3101-3B48-9728-FDD81CE304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345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89378-3101-3B48-9728-FDD81CE3040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697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89378-3101-3B48-9728-FDD81CE3040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38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>
            <a:normAutofit/>
          </a:bodyPr>
          <a:lstStyle>
            <a:lvl1pPr algn="ctr">
              <a:defRPr sz="48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 algn="ctr">
              <a:buNone/>
              <a:defRPr sz="2275"/>
            </a:lvl2pPr>
            <a:lvl3pPr marL="742950" indent="0" algn="ctr">
              <a:buNone/>
              <a:defRPr sz="1950"/>
            </a:lvl3pPr>
            <a:lvl4pPr marL="1114425" indent="0" algn="ctr">
              <a:buNone/>
              <a:defRPr sz="1625"/>
            </a:lvl4pPr>
            <a:lvl5pPr marL="1485900" indent="0" algn="ctr">
              <a:buNone/>
              <a:defRPr sz="1625"/>
            </a:lvl5pPr>
            <a:lvl6pPr marL="1857375" indent="0" algn="ctr">
              <a:buNone/>
              <a:defRPr sz="1625"/>
            </a:lvl6pPr>
            <a:lvl7pPr marL="2228850" indent="0" algn="ctr">
              <a:buNone/>
              <a:defRPr sz="1625"/>
            </a:lvl7pPr>
            <a:lvl8pPr marL="2600325" indent="0" algn="ctr">
              <a:buNone/>
              <a:defRPr sz="1625"/>
            </a:lvl8pPr>
            <a:lvl9pPr marL="2971800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42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16438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0362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0363"/>
            <a:ext cx="6284119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54780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4284" y="2514601"/>
            <a:ext cx="715048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4284" y="4777381"/>
            <a:ext cx="715048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4362" y="4321159"/>
            <a:ext cx="1511762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612" y="4529542"/>
            <a:ext cx="633726" cy="365125"/>
          </a:xfrm>
        </p:spPr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223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302" y="624110"/>
            <a:ext cx="7138299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4284" y="2133600"/>
            <a:ext cx="7141317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652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2074562"/>
            <a:ext cx="7141317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3581400"/>
            <a:ext cx="714131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558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285" y="2136707"/>
            <a:ext cx="3463992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2083" y="2136707"/>
            <a:ext cx="3463517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291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4131" y="2226626"/>
            <a:ext cx="311414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4283" y="2802889"/>
            <a:ext cx="3463993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7501" y="2223398"/>
            <a:ext cx="31126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8191" y="2799661"/>
            <a:ext cx="3461987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958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300" y="624110"/>
            <a:ext cx="7138300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845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445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3" y="446088"/>
            <a:ext cx="2848716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8785" y="446090"/>
            <a:ext cx="4106815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3" y="1598613"/>
            <a:ext cx="284871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90121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7479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4800600"/>
            <a:ext cx="714131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04284" y="634965"/>
            <a:ext cx="7141317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367338"/>
            <a:ext cx="714131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908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609600"/>
            <a:ext cx="7141317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4354046"/>
            <a:ext cx="714131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907490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467" y="609600"/>
            <a:ext cx="6618719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17303" y="3505200"/>
            <a:ext cx="612504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4354046"/>
            <a:ext cx="714131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3" y="3166528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3830" y="3244141"/>
            <a:ext cx="633726" cy="365125"/>
          </a:xfrm>
        </p:spPr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959010" y="64800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0328" y="290530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5246536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2438402"/>
            <a:ext cx="7141317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181600"/>
            <a:ext cx="7141317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805515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370467" y="609600"/>
            <a:ext cx="6618719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4283" y="4343400"/>
            <a:ext cx="72456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3" y="5181600"/>
            <a:ext cx="72456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959010" y="648005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50328" y="290530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0719165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84" y="627407"/>
            <a:ext cx="7141316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4284" y="4343400"/>
            <a:ext cx="7141317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4284" y="5181600"/>
            <a:ext cx="7141317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4910661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3830" y="4983089"/>
            <a:ext cx="633726" cy="365125"/>
          </a:xfrm>
        </p:spPr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897465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962293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1746" y="627407"/>
            <a:ext cx="1794143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284" y="627407"/>
            <a:ext cx="5109377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3" y="711194"/>
            <a:ext cx="147155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64511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12423"/>
            <a:ext cx="8543925" cy="2851208"/>
          </a:xfrm>
        </p:spPr>
        <p:txBody>
          <a:bodyPr anchor="b">
            <a:normAutofit/>
          </a:bodyPr>
          <a:lstStyle>
            <a:lvl1pPr>
              <a:defRPr sz="48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52634"/>
            <a:ext cx="8543925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42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6" y="1828801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1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93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5" y="1681851"/>
            <a:ext cx="4189413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5" y="2507551"/>
            <a:ext cx="4189413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7551"/>
            <a:ext cx="421005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3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0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488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1"/>
            <a:ext cx="3194685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399"/>
            <a:ext cx="3194685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20074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0"/>
            <a:ext cx="3194685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400"/>
            <a:ext cx="3194685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28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6" y="1828801"/>
            <a:ext cx="8543925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1741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92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1463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2123" y="749"/>
            <a:ext cx="2114961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9812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7300" y="624110"/>
            <a:ext cx="71383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84" y="2133600"/>
            <a:ext cx="7141317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20100" y="6135090"/>
            <a:ext cx="830245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4283" y="6135810"/>
            <a:ext cx="6192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53830" y="787784"/>
            <a:ext cx="633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6BD6B02-6B31-2C4B-8229-35CB23371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60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ftc.go.jp/shitauke/shitaukegaiyo/gaiyo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ftc.go.jp/shitauke/shitaukegaiyo/gaiyo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ftc.go.jp/shitauke/shitaukegaiyo/gaiyo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ftc.go.jp/shitauke/shitaukegaiyo/gaiyo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ftc.go.jp/shitauke/shitaukegaiyo/index.html" TargetMode="Externa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0472" y="2598002"/>
            <a:ext cx="9505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spc="300" dirty="0">
                <a:latin typeface="Yu Gothic" charset="-128"/>
                <a:ea typeface="Yu Gothic" charset="-128"/>
                <a:cs typeface="Yu Gothic" charset="-128"/>
              </a:rPr>
              <a:t>第○回コンプライアンス研修資料</a:t>
            </a:r>
            <a:endParaRPr lang="en-US" altLang="ja-JP" sz="3200" b="1" spc="3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81192" y="5515187"/>
            <a:ext cx="2720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b="1" spc="300" dirty="0">
                <a:latin typeface="Yu Gothic" charset="-128"/>
                <a:ea typeface="Yu Gothic" charset="-128"/>
                <a:cs typeface="Yu Gothic" charset="-128"/>
              </a:rPr>
              <a:t>2019</a:t>
            </a:r>
            <a:r>
              <a:rPr lang="ja-JP" altLang="en-US" sz="1200" b="1" spc="300" dirty="0">
                <a:latin typeface="Yu Gothic" charset="-128"/>
                <a:ea typeface="Yu Gothic" charset="-128"/>
                <a:cs typeface="Yu Gothic" charset="-128"/>
              </a:rPr>
              <a:t>年☓月☓日</a:t>
            </a:r>
          </a:p>
        </p:txBody>
      </p:sp>
    </p:spTree>
    <p:extLst>
      <p:ext uri="{BB962C8B-B14F-4D97-AF65-F5344CB8AC3E}">
        <p14:creationId xmlns:p14="http://schemas.microsoft.com/office/powerpoint/2010/main" val="78437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06BD6B02-6B31-2C4B-8229-35CB23371CD7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200472" y="188640"/>
            <a:ext cx="7790453" cy="45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b="1" dirty="0">
                <a:latin typeface="Georgia" panose="02040502050405020303" pitchFamily="18" charset="0"/>
              </a:rPr>
              <a:t>下請法の概要・対象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200472" y="764704"/>
            <a:ext cx="9419727" cy="0"/>
          </a:xfrm>
          <a:prstGeom prst="line">
            <a:avLst/>
          </a:prstGeom>
          <a:ln w="38100">
            <a:solidFill>
              <a:srgbClr val="24B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サブタイトル 2"/>
          <p:cNvSpPr txBox="1">
            <a:spLocks/>
          </p:cNvSpPr>
          <p:nvPr/>
        </p:nvSpPr>
        <p:spPr>
          <a:xfrm>
            <a:off x="189876" y="890021"/>
            <a:ext cx="7790453" cy="45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ja-JP" altLang="en-US" sz="2400" dirty="0">
                <a:latin typeface="+mn-ea"/>
              </a:rPr>
              <a:t>目的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en-US" altLang="ja-JP" sz="2400" dirty="0">
                <a:latin typeface="+mn-ea"/>
              </a:rPr>
              <a:t>    </a:t>
            </a:r>
            <a:r>
              <a:rPr lang="ja-JP" altLang="en-US" sz="2400" dirty="0">
                <a:latin typeface="+mn-ea"/>
              </a:rPr>
              <a:t>下請取引の公正化・下請事業者の利益保護</a:t>
            </a:r>
            <a:endParaRPr lang="en-US" altLang="ja-JP" sz="2400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400" dirty="0">
                <a:latin typeface="+mn-ea"/>
              </a:rPr>
              <a:t>対象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lang="ja-JP" altLang="en-US" sz="2400" dirty="0">
              <a:latin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44938D3-8746-4CF3-BA6F-659EF6AF4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299" y="2178289"/>
            <a:ext cx="6905013" cy="4275047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150A6E-1935-42C2-BA28-6BD64EA0AE02}"/>
              </a:ext>
            </a:extLst>
          </p:cNvPr>
          <p:cNvSpPr/>
          <p:nvPr/>
        </p:nvSpPr>
        <p:spPr>
          <a:xfrm>
            <a:off x="848544" y="6525344"/>
            <a:ext cx="799288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出典：公正取引委員会 下請法の概要</a:t>
            </a:r>
            <a:r>
              <a:rPr lang="en-US" altLang="ja-JP" sz="1200" dirty="0">
                <a:solidFill>
                  <a:schemeClr val="tx1"/>
                </a:solidFill>
              </a:rPr>
              <a:t>&lt;</a:t>
            </a:r>
            <a:r>
              <a:rPr lang="en-US" altLang="ja-JP" sz="1200" dirty="0">
                <a:solidFill>
                  <a:schemeClr val="tx1"/>
                </a:solidFill>
                <a:hlinkClick r:id="rId3"/>
              </a:rPr>
              <a:t>https://www.jftc.go.jp/shitauke/shitaukegaiyo/gaiyo.html</a:t>
            </a:r>
            <a:r>
              <a:rPr lang="en-US" altLang="ja-JP" sz="1200" dirty="0">
                <a:solidFill>
                  <a:schemeClr val="tx1"/>
                </a:solidFill>
              </a:rPr>
              <a:t>&gt;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4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06BD6B02-6B31-2C4B-8229-35CB23371CD7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200472" y="188640"/>
            <a:ext cx="7790453" cy="45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b="1" dirty="0">
                <a:latin typeface="Georgia" panose="02040502050405020303" pitchFamily="18" charset="0"/>
              </a:rPr>
              <a:t>義務・禁止事項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200472" y="764704"/>
            <a:ext cx="9419727" cy="0"/>
          </a:xfrm>
          <a:prstGeom prst="line">
            <a:avLst/>
          </a:prstGeom>
          <a:ln w="38100">
            <a:solidFill>
              <a:srgbClr val="24B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>
            <a:extLst>
              <a:ext uri="{FF2B5EF4-FFF2-40B4-BE49-F238E27FC236}">
                <a16:creationId xmlns:a16="http://schemas.microsoft.com/office/drawing/2014/main" id="{C80D4F49-4864-4579-871B-D0C103CDD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68" y="890021"/>
            <a:ext cx="5616624" cy="5555574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F6CDF1-12F4-45B4-87BD-03D483901BBD}"/>
              </a:ext>
            </a:extLst>
          </p:cNvPr>
          <p:cNvSpPr/>
          <p:nvPr/>
        </p:nvSpPr>
        <p:spPr>
          <a:xfrm>
            <a:off x="848544" y="6525344"/>
            <a:ext cx="799288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出典：公正取引委員会 下請法の概要</a:t>
            </a:r>
            <a:r>
              <a:rPr lang="en-US" altLang="ja-JP" sz="1200" dirty="0">
                <a:solidFill>
                  <a:schemeClr val="tx1"/>
                </a:solidFill>
              </a:rPr>
              <a:t>&lt;</a:t>
            </a:r>
            <a:r>
              <a:rPr lang="en-US" altLang="ja-JP" sz="1200" dirty="0">
                <a:solidFill>
                  <a:schemeClr val="tx1"/>
                </a:solidFill>
                <a:hlinkClick r:id="rId3"/>
              </a:rPr>
              <a:t>https://www.jftc.go.jp/shitauke/shitaukegaiyo/gaiyo.html</a:t>
            </a:r>
            <a:r>
              <a:rPr lang="en-US" altLang="ja-JP" sz="1200" dirty="0">
                <a:solidFill>
                  <a:schemeClr val="tx1"/>
                </a:solidFill>
              </a:rPr>
              <a:t>&gt;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547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06BD6B02-6B31-2C4B-8229-35CB23371CD7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200472" y="188640"/>
            <a:ext cx="7790453" cy="45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b="1" dirty="0">
                <a:latin typeface="Georgia" panose="02040502050405020303" pitchFamily="18" charset="0"/>
              </a:rPr>
              <a:t>親事業者の義務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200472" y="764704"/>
            <a:ext cx="9419727" cy="0"/>
          </a:xfrm>
          <a:prstGeom prst="line">
            <a:avLst/>
          </a:prstGeom>
          <a:ln w="38100">
            <a:solidFill>
              <a:srgbClr val="24B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サブタイトル 2"/>
          <p:cNvSpPr txBox="1">
            <a:spLocks/>
          </p:cNvSpPr>
          <p:nvPr/>
        </p:nvSpPr>
        <p:spPr>
          <a:xfrm>
            <a:off x="189876" y="890021"/>
            <a:ext cx="7790453" cy="45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sz="2400" dirty="0">
              <a:latin typeface="+mn-ea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208807"/>
              </p:ext>
            </p:extLst>
          </p:nvPr>
        </p:nvGraphicFramePr>
        <p:xfrm>
          <a:off x="357809" y="1052736"/>
          <a:ext cx="9419727" cy="2514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0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義務</a:t>
                      </a:r>
                    </a:p>
                  </a:txBody>
                  <a:tcPr>
                    <a:solidFill>
                      <a:srgbClr val="4099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内容</a:t>
                      </a:r>
                    </a:p>
                  </a:txBody>
                  <a:tcPr>
                    <a:solidFill>
                      <a:srgbClr val="4099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6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書面の交付義務</a:t>
                      </a:r>
                    </a:p>
                  </a:txBody>
                  <a:tcPr marL="6666" marR="6666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ja-JP" altLang="en-US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発注の際は，直ちに</a:t>
                      </a:r>
                      <a:r>
                        <a:rPr lang="en-US" altLang="ja-JP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3</a:t>
                      </a:r>
                      <a:r>
                        <a:rPr lang="ja-JP" altLang="en-US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条書面を交付すること。</a:t>
                      </a:r>
                    </a:p>
                  </a:txBody>
                  <a:tcPr marL="6666" marR="666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24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支払期日を定める義務</a:t>
                      </a:r>
                    </a:p>
                  </a:txBody>
                  <a:tcPr marL="6666" marR="6666" marT="0" marB="0" anchor="ctr"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ja-JP" altLang="en-US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下請代金の支払期日を給付の受領後</a:t>
                      </a:r>
                      <a:r>
                        <a:rPr lang="en-US" altLang="ja-JP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60</a:t>
                      </a:r>
                      <a:r>
                        <a:rPr lang="ja-JP" altLang="en-US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日以内に定めること。</a:t>
                      </a:r>
                    </a:p>
                  </a:txBody>
                  <a:tcPr marL="6666" marR="666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24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書類の作成・保存義務</a:t>
                      </a:r>
                    </a:p>
                  </a:txBody>
                  <a:tcPr marL="6666" marR="666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下請取引の内容を記載した書類を作成し，</a:t>
                      </a:r>
                      <a:r>
                        <a:rPr lang="en-US" altLang="ja-JP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2</a:t>
                      </a:r>
                      <a:r>
                        <a:rPr lang="ja-JP" altLang="en-US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年間保存すること。</a:t>
                      </a:r>
                    </a:p>
                  </a:txBody>
                  <a:tcPr marL="6666" marR="666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62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遅延利息の支払義務</a:t>
                      </a:r>
                    </a:p>
                  </a:txBody>
                  <a:tcPr marL="6666" marR="666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>
                          <a:solidFill>
                            <a:srgbClr val="000000"/>
                          </a:solidFill>
                          <a:effectLst/>
                          <a:latin typeface="游ゴシック 本文"/>
                          <a:ea typeface="+mn-ea"/>
                        </a:rPr>
                        <a:t>支払が遅延した場合は遅延利息を支払うこと。</a:t>
                      </a:r>
                    </a:p>
                  </a:txBody>
                  <a:tcPr marL="6666" marR="666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63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06BD6B02-6B31-2C4B-8229-35CB23371CD7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200472" y="188640"/>
            <a:ext cx="7790453" cy="45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b="1" dirty="0">
                <a:latin typeface="Georgia" panose="02040502050405020303" pitchFamily="18" charset="0"/>
              </a:rPr>
              <a:t>書面の交付義務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200472" y="764704"/>
            <a:ext cx="9419727" cy="0"/>
          </a:xfrm>
          <a:prstGeom prst="line">
            <a:avLst/>
          </a:prstGeom>
          <a:ln w="38100">
            <a:solidFill>
              <a:srgbClr val="24B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サブタイトル 2"/>
          <p:cNvSpPr txBox="1">
            <a:spLocks/>
          </p:cNvSpPr>
          <p:nvPr/>
        </p:nvSpPr>
        <p:spPr>
          <a:xfrm>
            <a:off x="189876" y="890021"/>
            <a:ext cx="7790453" cy="45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sz="2400" dirty="0">
              <a:latin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DA3E79A-31AB-4783-BB6B-0B5B160EF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18" y="1052736"/>
            <a:ext cx="9462335" cy="4689861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4D66D0B-3167-4564-AC6A-01F7ACF91809}"/>
              </a:ext>
            </a:extLst>
          </p:cNvPr>
          <p:cNvSpPr/>
          <p:nvPr/>
        </p:nvSpPr>
        <p:spPr>
          <a:xfrm>
            <a:off x="848544" y="6525344"/>
            <a:ext cx="799288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出典：公正取引委員会 親事業者の義務</a:t>
            </a:r>
            <a:r>
              <a:rPr lang="en-US" altLang="ja-JP" sz="1200" dirty="0">
                <a:solidFill>
                  <a:schemeClr val="tx1"/>
                </a:solidFill>
              </a:rPr>
              <a:t>&lt;</a:t>
            </a:r>
            <a:r>
              <a:rPr lang="en-US" altLang="ja-JP" sz="1200" dirty="0">
                <a:solidFill>
                  <a:schemeClr val="tx1"/>
                </a:solidFill>
                <a:hlinkClick r:id="rId3"/>
              </a:rPr>
              <a:t>https://www.jftc.go.jp/shitauke/shitaukegaiyo/gaiyo.html</a:t>
            </a:r>
            <a:r>
              <a:rPr lang="en-US" altLang="ja-JP" sz="1200" dirty="0">
                <a:solidFill>
                  <a:schemeClr val="tx1"/>
                </a:solidFill>
              </a:rPr>
              <a:t>&gt;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01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06BD6B02-6B31-2C4B-8229-35CB23371CD7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200472" y="188640"/>
            <a:ext cx="7790453" cy="45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b="1" dirty="0">
                <a:latin typeface="Georgia" panose="02040502050405020303" pitchFamily="18" charset="0"/>
              </a:rPr>
              <a:t>支払期日を定める義務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200472" y="764704"/>
            <a:ext cx="9419727" cy="0"/>
          </a:xfrm>
          <a:prstGeom prst="line">
            <a:avLst/>
          </a:prstGeom>
          <a:ln w="38100">
            <a:solidFill>
              <a:srgbClr val="24B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サブタイトル 2"/>
          <p:cNvSpPr txBox="1">
            <a:spLocks/>
          </p:cNvSpPr>
          <p:nvPr/>
        </p:nvSpPr>
        <p:spPr>
          <a:xfrm>
            <a:off x="189876" y="890021"/>
            <a:ext cx="7790453" cy="45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sz="2400" dirty="0">
              <a:latin typeface="+mn-ea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E99D7F4-4310-470E-A9F5-DB79EE3A7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36" y="987664"/>
            <a:ext cx="9419727" cy="1337486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3BFB2F-1A28-4607-85B3-953B11973A2E}"/>
              </a:ext>
            </a:extLst>
          </p:cNvPr>
          <p:cNvSpPr/>
          <p:nvPr/>
        </p:nvSpPr>
        <p:spPr>
          <a:xfrm>
            <a:off x="848544" y="6525344"/>
            <a:ext cx="799288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出典：公正取引委員会 親事業者の義務</a:t>
            </a:r>
            <a:r>
              <a:rPr lang="en-US" altLang="ja-JP" sz="1200" dirty="0">
                <a:solidFill>
                  <a:schemeClr val="tx1"/>
                </a:solidFill>
              </a:rPr>
              <a:t>&lt;</a:t>
            </a:r>
            <a:r>
              <a:rPr lang="en-US" altLang="ja-JP" sz="1200" dirty="0">
                <a:solidFill>
                  <a:schemeClr val="tx1"/>
                </a:solidFill>
                <a:hlinkClick r:id="rId3"/>
              </a:rPr>
              <a:t>https://www.jftc.go.jp/shitauke/shitaukegaiyo/gaiyo.html</a:t>
            </a:r>
            <a:r>
              <a:rPr lang="en-US" altLang="ja-JP" sz="1200" dirty="0">
                <a:solidFill>
                  <a:schemeClr val="tx1"/>
                </a:solidFill>
              </a:rPr>
              <a:t>&gt;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09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06BD6B02-6B31-2C4B-8229-35CB23371CD7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200472" y="188640"/>
            <a:ext cx="7790453" cy="45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b="1" dirty="0">
                <a:latin typeface="Georgia" panose="02040502050405020303" pitchFamily="18" charset="0"/>
              </a:rPr>
              <a:t>下請法に関する補足資料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200472" y="764704"/>
            <a:ext cx="9419727" cy="0"/>
          </a:xfrm>
          <a:prstGeom prst="line">
            <a:avLst/>
          </a:prstGeom>
          <a:ln w="38100">
            <a:solidFill>
              <a:srgbClr val="24B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サブタイトル 2"/>
          <p:cNvSpPr txBox="1">
            <a:spLocks/>
          </p:cNvSpPr>
          <p:nvPr/>
        </p:nvSpPr>
        <p:spPr>
          <a:xfrm>
            <a:off x="189876" y="890021"/>
            <a:ext cx="7790453" cy="45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sz="2400" dirty="0">
              <a:latin typeface="+mn-ea"/>
            </a:endParaRP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657687B1-9420-4B47-AEA9-44476A48882B}"/>
              </a:ext>
            </a:extLst>
          </p:cNvPr>
          <p:cNvSpPr txBox="1">
            <a:spLocks/>
          </p:cNvSpPr>
          <p:nvPr/>
        </p:nvSpPr>
        <p:spPr>
          <a:xfrm>
            <a:off x="536710" y="1255146"/>
            <a:ext cx="8880786" cy="1976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ja-JP" altLang="en-US" sz="2400" dirty="0">
                <a:latin typeface="+mn-ea"/>
              </a:rPr>
              <a:t>公正取引委員会説明資料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en-US" altLang="ja-JP" sz="2400" dirty="0">
                <a:hlinkClick r:id="rId2"/>
              </a:rPr>
              <a:t>https://www.jftc.go.jp/shitauke/shitaukegaiyo/index.html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400" dirty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極めて重要なので必ず目を通しておいてください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特に</a:t>
            </a:r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”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親事業者の義務</a:t>
            </a:r>
            <a:r>
              <a:rPr lang="en-US" altLang="ja-JP" sz="2400" dirty="0">
                <a:solidFill>
                  <a:srgbClr val="FF0000"/>
                </a:solidFill>
                <a:latin typeface="+mn-ea"/>
              </a:rPr>
              <a:t>”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を読んでください</a:t>
            </a:r>
          </a:p>
        </p:txBody>
      </p:sp>
    </p:spTree>
    <p:extLst>
      <p:ext uri="{BB962C8B-B14F-4D97-AF65-F5344CB8AC3E}">
        <p14:creationId xmlns:p14="http://schemas.microsoft.com/office/powerpoint/2010/main" val="2411967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0472" y="2598002"/>
            <a:ext cx="9505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spc="300" dirty="0">
                <a:latin typeface="Yu Gothic" charset="-128"/>
                <a:ea typeface="Yu Gothic" charset="-128"/>
                <a:cs typeface="Yu Gothic" charset="-128"/>
              </a:rPr>
              <a:t>業務委託・購買・発注フロー</a:t>
            </a:r>
            <a:endParaRPr lang="en-US" altLang="ja-JP" sz="3200" b="1" spc="300" dirty="0">
              <a:latin typeface="Yu Gothic" charset="-128"/>
              <a:ea typeface="Yu Gothic" charset="-128"/>
              <a:cs typeface="Yu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8144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294967295"/>
          </p:nvPr>
        </p:nvSpPr>
        <p:spPr>
          <a:xfrm>
            <a:off x="553830" y="787784"/>
            <a:ext cx="633726" cy="365125"/>
          </a:xfrm>
        </p:spPr>
        <p:txBody>
          <a:bodyPr/>
          <a:lstStyle/>
          <a:p>
            <a:fld id="{06BD6B02-6B31-2C4B-8229-35CB23371CD7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200472" y="188640"/>
            <a:ext cx="7790453" cy="45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b="1" dirty="0">
                <a:latin typeface="Georgia" panose="02040502050405020303" pitchFamily="18" charset="0"/>
              </a:rPr>
              <a:t>業務委託・購買プロセス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200472" y="764704"/>
            <a:ext cx="9419727" cy="0"/>
          </a:xfrm>
          <a:prstGeom prst="line">
            <a:avLst/>
          </a:prstGeom>
          <a:ln w="38100">
            <a:solidFill>
              <a:srgbClr val="24B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サブタイトル 2"/>
          <p:cNvSpPr txBox="1">
            <a:spLocks/>
          </p:cNvSpPr>
          <p:nvPr/>
        </p:nvSpPr>
        <p:spPr>
          <a:xfrm>
            <a:off x="189876" y="890021"/>
            <a:ext cx="7790453" cy="450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sz="2400" dirty="0">
              <a:latin typeface="+mn-ea"/>
            </a:endParaRPr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8F472E74-7FB0-4FC8-800E-391CD10940F1}"/>
              </a:ext>
            </a:extLst>
          </p:cNvPr>
          <p:cNvSpPr txBox="1">
            <a:spLocks/>
          </p:cNvSpPr>
          <p:nvPr/>
        </p:nvSpPr>
        <p:spPr>
          <a:xfrm>
            <a:off x="831266" y="1052850"/>
            <a:ext cx="8788933" cy="4608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latin typeface="+mn-ea"/>
              </a:rPr>
              <a:t>①業務委託依頼先選定・交渉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>
                <a:latin typeface="+mn-ea"/>
              </a:rPr>
              <a:t>②業務委託基本契約書・発注書の稟議書の回覧・承認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en-US" altLang="ja-JP" sz="2400" dirty="0">
                <a:latin typeface="+mn-ea"/>
              </a:rPr>
              <a:t>   (</a:t>
            </a:r>
            <a:r>
              <a:rPr lang="ja-JP" altLang="en-US" sz="2400" dirty="0">
                <a:latin typeface="+mn-ea"/>
              </a:rPr>
              <a:t>紙</a:t>
            </a:r>
            <a:r>
              <a:rPr lang="en-US" altLang="ja-JP" sz="2400" dirty="0">
                <a:latin typeface="+mn-ea"/>
              </a:rPr>
              <a:t>or</a:t>
            </a:r>
            <a:r>
              <a:rPr lang="ja-JP" altLang="en-US" sz="2400" dirty="0">
                <a:latin typeface="+mn-ea"/>
              </a:rPr>
              <a:t>システム</a:t>
            </a:r>
            <a:r>
              <a:rPr lang="en-US" altLang="ja-JP" sz="2400" dirty="0">
                <a:latin typeface="+mn-ea"/>
              </a:rPr>
              <a:t>)</a:t>
            </a: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>
                <a:latin typeface="+mn-ea"/>
              </a:rPr>
              <a:t>③業務委託基本契約書・発注書を締結・交付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en-US" altLang="ja-JP" sz="2400" dirty="0">
                <a:latin typeface="+mn-ea"/>
              </a:rPr>
              <a:t>   (</a:t>
            </a:r>
            <a:r>
              <a:rPr lang="ja-JP" altLang="en-US" sz="2400" dirty="0">
                <a:latin typeface="+mn-ea"/>
              </a:rPr>
              <a:t>紙</a:t>
            </a:r>
            <a:r>
              <a:rPr lang="en-US" altLang="ja-JP" sz="2400" dirty="0">
                <a:latin typeface="+mn-ea"/>
              </a:rPr>
              <a:t>or</a:t>
            </a:r>
            <a:r>
              <a:rPr lang="ja-JP" altLang="en-US" sz="2400" dirty="0">
                <a:latin typeface="+mn-ea"/>
              </a:rPr>
              <a:t>電子契約の場合はシステム</a:t>
            </a:r>
            <a:r>
              <a:rPr lang="en-US" altLang="ja-JP" sz="2400" dirty="0">
                <a:latin typeface="+mn-ea"/>
              </a:rPr>
              <a:t>)</a:t>
            </a: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>
                <a:latin typeface="+mn-ea"/>
              </a:rPr>
              <a:t>④検収書を交付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en-US" altLang="ja-JP" sz="2400" dirty="0">
                <a:latin typeface="+mn-ea"/>
              </a:rPr>
              <a:t>   (</a:t>
            </a:r>
            <a:r>
              <a:rPr lang="ja-JP" altLang="en-US" sz="2400" dirty="0">
                <a:latin typeface="+mn-ea"/>
              </a:rPr>
              <a:t>紙</a:t>
            </a:r>
            <a:r>
              <a:rPr lang="en-US" altLang="ja-JP" sz="2400" dirty="0">
                <a:latin typeface="+mn-ea"/>
              </a:rPr>
              <a:t>or</a:t>
            </a:r>
            <a:r>
              <a:rPr lang="ja-JP" altLang="en-US" sz="2400" dirty="0">
                <a:latin typeface="+mn-ea"/>
              </a:rPr>
              <a:t>電子契約の場合はシステム</a:t>
            </a:r>
            <a:r>
              <a:rPr lang="en-US" altLang="ja-JP" sz="2400" dirty="0">
                <a:latin typeface="+mn-ea"/>
              </a:rPr>
              <a:t>)</a:t>
            </a: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>
                <a:latin typeface="+mn-ea"/>
              </a:rPr>
              <a:t>⑤請求書の受領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en-US" altLang="ja-JP" sz="2400" dirty="0">
                <a:latin typeface="+mn-ea"/>
              </a:rPr>
              <a:t>   (</a:t>
            </a:r>
            <a:r>
              <a:rPr lang="ja-JP" altLang="en-US" sz="2400" dirty="0">
                <a:latin typeface="+mn-ea"/>
              </a:rPr>
              <a:t>支払依頼書を経て、承認取得後、支払手続き</a:t>
            </a:r>
            <a:r>
              <a:rPr lang="en-US" altLang="ja-JP" sz="2400" dirty="0">
                <a:latin typeface="+mn-ea"/>
              </a:rPr>
              <a:t>)</a:t>
            </a: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endParaRPr lang="en-US" altLang="ja-JP" sz="2400" dirty="0">
              <a:latin typeface="+mn-ea"/>
            </a:endParaRP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F206EB2C-BC77-44E2-A46E-1F712AA2423D}"/>
              </a:ext>
            </a:extLst>
          </p:cNvPr>
          <p:cNvSpPr/>
          <p:nvPr/>
        </p:nvSpPr>
        <p:spPr>
          <a:xfrm>
            <a:off x="1640632" y="1471624"/>
            <a:ext cx="288032" cy="469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DACE0DBD-D69B-4186-86BF-E3EA24224D9A}"/>
              </a:ext>
            </a:extLst>
          </p:cNvPr>
          <p:cNvSpPr/>
          <p:nvPr/>
        </p:nvSpPr>
        <p:spPr>
          <a:xfrm>
            <a:off x="1640632" y="2780928"/>
            <a:ext cx="288032" cy="469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8159D6E2-B9FB-4D0A-89F9-A14A3FFDD1DD}"/>
              </a:ext>
            </a:extLst>
          </p:cNvPr>
          <p:cNvSpPr/>
          <p:nvPr/>
        </p:nvSpPr>
        <p:spPr>
          <a:xfrm>
            <a:off x="1640632" y="4090232"/>
            <a:ext cx="288032" cy="469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31D05E89-F872-4F04-8491-1FD94F7A9915}"/>
              </a:ext>
            </a:extLst>
          </p:cNvPr>
          <p:cNvSpPr/>
          <p:nvPr/>
        </p:nvSpPr>
        <p:spPr>
          <a:xfrm>
            <a:off x="1640632" y="5386376"/>
            <a:ext cx="288032" cy="469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61478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51469</TotalTime>
  <Words>388</Words>
  <Application>Microsoft Office PowerPoint</Application>
  <PresentationFormat>A4 210 x 297 mm</PresentationFormat>
  <Paragraphs>58</Paragraphs>
  <Slides>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22" baseType="lpstr">
      <vt:lpstr>メイリオ</vt:lpstr>
      <vt:lpstr>Yu Gothic</vt:lpstr>
      <vt:lpstr>游ゴシック 本文</vt:lpstr>
      <vt:lpstr>Arial</vt:lpstr>
      <vt:lpstr>Calibri</vt:lpstr>
      <vt:lpstr>Calibri Light</vt:lpstr>
      <vt:lpstr>Century Gothic</vt:lpstr>
      <vt:lpstr>Georgia</vt:lpstr>
      <vt:lpstr>Wingdings</vt:lpstr>
      <vt:lpstr>Wingdings 2</vt:lpstr>
      <vt:lpstr>Wingdings 3</vt:lpstr>
      <vt:lpstr>HDOfficeLightV0</vt:lpstr>
      <vt:lpstr>ウィスプ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Takatsuki</dc:creator>
  <cp:lastModifiedBy>耀月 富本</cp:lastModifiedBy>
  <cp:revision>1450</cp:revision>
  <cp:lastPrinted>2018-09-12T00:35:00Z</cp:lastPrinted>
  <dcterms:created xsi:type="dcterms:W3CDTF">2017-05-31T04:51:42Z</dcterms:created>
  <dcterms:modified xsi:type="dcterms:W3CDTF">2019-06-18T06:06:39Z</dcterms:modified>
</cp:coreProperties>
</file>